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presProps.xml" ContentType="application/vnd.openxmlformats-officedocument.presentationml.presProps+xml"/>
  <Override PartName="/ppt/media/image3.png" ContentType="image/png"/>
  <Override PartName="/ppt/media/image1.jpeg" ContentType="image/jpeg"/>
  <Override PartName="/ppt/media/media6.mp4" ContentType="video/mp4"/>
  <Override PartName="/ppt/media/image2.png" ContentType="image/png"/>
  <Override PartName="/ppt/media/image4.png" ContentType="image/png"/>
  <Override PartName="/ppt/media/image5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jpeg" ContentType="image/jpeg"/>
  <Override PartName="/ppt/media/image15.jpeg" ContentType="image/jpeg"/>
  <Override PartName="/ppt/media/media16.mp4" ContentType="video/mp4"/>
  <Override PartName="/ppt/media/media17.mp4" ContentType="video/mp4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svg" ContentType="image/svg"/>
  <Override PartName="/ppt/media/image25.jpeg" ContentType="image/jpeg"/>
  <Override PartName="/ppt/media/image2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7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</p:sldIdLst>
  <p:sldSz cx="18288000" cy="10287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AEBC079-DFEB-4EBD-A3A1-854B46FD735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57DBF12-C632-4502-949D-F68BF3592C3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C81CFD4-D387-4458-8851-AF46839794E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1454F2D-0932-40E2-AFB0-23D62E82FC9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AE21C34E-A10F-41AA-BA9D-311931295C1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460255D1-8680-4DE4-AF93-D5D6527271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84A4AFAA-677C-41F8-8931-15A499D3AB5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A8A3A22E-F38C-4046-8ED8-7021B76A3A8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bg-BG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EE2100D0-EB5C-41F2-9184-5BE4C918815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2EA04715-E7D3-49DF-9043-C155757A611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bg-BG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7E9DBE-A7EB-4804-B6BF-3A96B740103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B31DD2-8092-4339-879F-5E13FCC0FB0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1D8835-5799-470F-A318-6E9F72E093D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7AAC8B9-5E35-4B29-9107-8DEC4FA931E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5B511BC-05D1-4432-9A4C-88FED8004DC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506A888-2C50-4DC2-905A-D4FAFF6EF916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5F8F42E-72D0-4C00-AB10-AA75E54B852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BE312D2-BB69-454C-B912-2D0251EC8F02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CD8D66E-D924-4938-BFCC-E224D3F29DA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16000" indent="-216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432000" indent="-216000">
              <a:spcBef>
                <a:spcPts val="11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648000" indent="-216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864000" indent="-216000">
              <a:spcBef>
                <a:spcPts val="56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108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1296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151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  <p:sldLayoutId id="2147483666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349C5D2-4681-4750-9F3D-52A0D8008146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bg-BG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bg-BG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ED8E0D8-89D0-4FCA-B913-C156475F31CE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bg-BG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0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video" Target="../media/media6.mp4"/><Relationship Id="rId3" Type="http://schemas.microsoft.com/office/2007/relationships/media" Target="../media/media6.mp4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0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0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10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video" Target="../media/media16.mp4"/><Relationship Id="rId3" Type="http://schemas.microsoft.com/office/2007/relationships/media" Target="../media/media16.mp4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video" Target="../media/media17.mp4"/><Relationship Id="rId3" Type="http://schemas.microsoft.com/office/2007/relationships/media" Target="../media/media17.mp4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slideLayout" Target="../slideLayouts/slideLayout1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3.png"/><Relationship Id="rId3" Type="http://schemas.openxmlformats.org/officeDocument/2006/relationships/image" Target="../media/image24.sv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>
            <a:off x="1908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3009960" y="3663360"/>
            <a:ext cx="13190040" cy="2276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" descr=""/>
          <p:cNvPicPr/>
          <p:nvPr/>
        </p:nvPicPr>
        <p:blipFill>
          <a:blip r:embed="rId3"/>
          <a:stretch/>
        </p:blipFill>
        <p:spPr>
          <a:xfrm>
            <a:off x="14760000" y="6784920"/>
            <a:ext cx="2585520" cy="2585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" descr=""/>
          <p:cNvPicPr/>
          <p:nvPr/>
        </p:nvPicPr>
        <p:blipFill>
          <a:blip r:embed="rId1"/>
          <a:stretch/>
        </p:blipFill>
        <p:spPr>
          <a:xfrm>
            <a:off x="1944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TextBox 6"/>
          <p:cNvSpPr/>
          <p:nvPr/>
        </p:nvSpPr>
        <p:spPr>
          <a:xfrm>
            <a:off x="332640" y="391680"/>
            <a:ext cx="17770320" cy="168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6625"/>
              </a:lnSpc>
            </a:pPr>
            <a:r>
              <a:rPr b="0" lang="en-US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ФРАКТАЛИ И СВЕЩЕНА ГЕОМЕТРИЯ 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6625"/>
              </a:lnSpc>
            </a:pPr>
            <a:r>
              <a:rPr b="0" lang="en-US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ОТ ВИТАЛИЗИРАЩАТА ПОДЛОЖКА НА ПЛОХЕР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82" name="TextBox 7"/>
          <p:cNvSpPr/>
          <p:nvPr/>
        </p:nvSpPr>
        <p:spPr>
          <a:xfrm>
            <a:off x="3960000" y="2577240"/>
            <a:ext cx="10080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Експеримент с водна капка от чешмата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TextBox 8"/>
          <p:cNvSpPr/>
          <p:nvPr/>
        </p:nvSpPr>
        <p:spPr>
          <a:xfrm>
            <a:off x="4312080" y="4242240"/>
            <a:ext cx="9187920" cy="385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216000" indent="-216000" defTabSz="9144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Наблюдаваме отчетлива разлика в структурата на водата.</a:t>
            </a:r>
            <a:br>
              <a:rPr sz="3200"/>
            </a:b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</a:rPr>
              <a:t> 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marL="216000" indent="-216000" defTabSz="9144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В резултат на престоя на подложката на ПЛОХЕР, водопроводната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 вода, травмирана от тръби, налягане и електросмог се е структурирала в отчетливи геометрични форми.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>
            <a:off x="1980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extBox 4"/>
          <p:cNvSpPr/>
          <p:nvPr/>
        </p:nvSpPr>
        <p:spPr>
          <a:xfrm>
            <a:off x="3875760" y="246960"/>
            <a:ext cx="10535760" cy="184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7279"/>
              </a:lnSpc>
            </a:pPr>
            <a:r>
              <a:rPr b="0" lang="en-US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ТРАВМА vs. СТРУКТУРА: 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7279"/>
              </a:lnSpc>
            </a:pPr>
            <a:r>
              <a:rPr b="0" lang="en-US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ГЕОМЕТРИЯТА НА ЖИВОТА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86" name="TextBox 7"/>
          <p:cNvSpPr/>
          <p:nvPr/>
        </p:nvSpPr>
        <p:spPr>
          <a:xfrm>
            <a:off x="364320" y="2563920"/>
            <a:ext cx="8180640" cy="58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462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Контролна вода от чешмата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87" name="TextBox 8"/>
          <p:cNvSpPr/>
          <p:nvPr/>
        </p:nvSpPr>
        <p:spPr>
          <a:xfrm>
            <a:off x="9415080" y="2563920"/>
            <a:ext cx="8180640" cy="58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462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Чешмяната витализирана с ПЛОХЕРКАТ вода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pic>
        <p:nvPicPr>
          <p:cNvPr id="88" name="" descr=""/>
          <p:cNvPicPr/>
          <p:nvPr/>
        </p:nvPicPr>
        <p:blipFill>
          <a:blip r:embed="rId2"/>
          <a:stretch/>
        </p:blipFill>
        <p:spPr>
          <a:xfrm>
            <a:off x="9360000" y="3646080"/>
            <a:ext cx="8238240" cy="463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" descr=""/>
          <p:cNvPicPr/>
          <p:nvPr/>
        </p:nvPicPr>
        <p:blipFill>
          <a:blip r:embed="rId3"/>
          <a:stretch/>
        </p:blipFill>
        <p:spPr>
          <a:xfrm>
            <a:off x="540000" y="3636000"/>
            <a:ext cx="8256240" cy="4644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right-arrow"/>
          <p:cNvSpPr/>
          <p:nvPr/>
        </p:nvSpPr>
        <p:spPr>
          <a:xfrm>
            <a:off x="8208000" y="5426280"/>
            <a:ext cx="1800000" cy="10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83880" rIns="83880" tIns="38880" bIns="3888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2016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2" name="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8120" y="352800"/>
            <a:ext cx="13835880" cy="8647200"/>
          </a:xfrm>
          <a:prstGeom prst="rect">
            <a:avLst/>
          </a:prstGeom>
          <a:ln w="0">
            <a:noFill/>
          </a:ln>
        </p:spPr>
      </p:pic>
      <p:sp>
        <p:nvSpPr>
          <p:cNvPr id="93" name="TextBox 1"/>
          <p:cNvSpPr/>
          <p:nvPr/>
        </p:nvSpPr>
        <p:spPr>
          <a:xfrm>
            <a:off x="2340000" y="9059040"/>
            <a:ext cx="13680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Формиране на витални фрактали с ПЛОХЕРКАТ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2"/>
          <p:cNvSpPr/>
          <p:nvPr/>
        </p:nvSpPr>
        <p:spPr>
          <a:xfrm>
            <a:off x="8721720" y="5262120"/>
            <a:ext cx="9565920" cy="5024520"/>
          </a:xfrm>
          <a:custGeom>
            <a:avLst/>
            <a:gdLst>
              <a:gd name="textAreaLeft" fmla="*/ 0 w 9565920"/>
              <a:gd name="textAreaRight" fmla="*/ 9566280 w 9565920"/>
              <a:gd name="textAreaTop" fmla="*/ 0 h 5024520"/>
              <a:gd name="textAreaBottom" fmla="*/ 5024880 h 5024520"/>
            </a:gdLst>
            <a:ahLst/>
            <a:cxnLst/>
            <a:rect l="textAreaLeft" t="textAreaTop" r="textAreaRight" b="textAreaBottom"/>
            <a:pathLst>
              <a:path w="9566188" h="5024747">
                <a:moveTo>
                  <a:pt x="0" y="0"/>
                </a:moveTo>
                <a:lnTo>
                  <a:pt x="9566188" y="0"/>
                </a:lnTo>
                <a:lnTo>
                  <a:pt x="9566188" y="5024747"/>
                </a:lnTo>
                <a:lnTo>
                  <a:pt x="0" y="502474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Freeform 3"/>
          <p:cNvSpPr/>
          <p:nvPr/>
        </p:nvSpPr>
        <p:spPr>
          <a:xfrm>
            <a:off x="0" y="5262120"/>
            <a:ext cx="8721360" cy="5024520"/>
          </a:xfrm>
          <a:custGeom>
            <a:avLst/>
            <a:gdLst>
              <a:gd name="textAreaLeft" fmla="*/ 0 w 8721360"/>
              <a:gd name="textAreaRight" fmla="*/ 8721720 w 8721360"/>
              <a:gd name="textAreaTop" fmla="*/ 0 h 5024520"/>
              <a:gd name="textAreaBottom" fmla="*/ 5024880 h 5024520"/>
            </a:gdLst>
            <a:ahLst/>
            <a:cxnLst/>
            <a:rect l="textAreaLeft" t="textAreaTop" r="textAreaRight" b="textAreaBottom"/>
            <a:pathLst>
              <a:path w="8721812" h="5024747">
                <a:moveTo>
                  <a:pt x="0" y="0"/>
                </a:moveTo>
                <a:lnTo>
                  <a:pt x="8721812" y="0"/>
                </a:lnTo>
                <a:lnTo>
                  <a:pt x="8721812" y="5024747"/>
                </a:lnTo>
                <a:lnTo>
                  <a:pt x="0" y="502474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Freeform 4"/>
          <p:cNvSpPr/>
          <p:nvPr/>
        </p:nvSpPr>
        <p:spPr>
          <a:xfrm>
            <a:off x="0" y="0"/>
            <a:ext cx="8721360" cy="5261760"/>
          </a:xfrm>
          <a:custGeom>
            <a:avLst/>
            <a:gdLst>
              <a:gd name="textAreaLeft" fmla="*/ 0 w 8721360"/>
              <a:gd name="textAreaRight" fmla="*/ 8721720 w 8721360"/>
              <a:gd name="textAreaTop" fmla="*/ 0 h 5261760"/>
              <a:gd name="textAreaBottom" fmla="*/ 5262120 h 5261760"/>
            </a:gdLst>
            <a:ahLst/>
            <a:cxnLst/>
            <a:rect l="textAreaLeft" t="textAreaTop" r="textAreaRight" b="textAreaBottom"/>
            <a:pathLst>
              <a:path w="8721812" h="5262253">
                <a:moveTo>
                  <a:pt x="0" y="0"/>
                </a:moveTo>
                <a:lnTo>
                  <a:pt x="8721812" y="0"/>
                </a:lnTo>
                <a:lnTo>
                  <a:pt x="8721812" y="5262253"/>
                </a:lnTo>
                <a:lnTo>
                  <a:pt x="0" y="52622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Freeform 5"/>
          <p:cNvSpPr/>
          <p:nvPr/>
        </p:nvSpPr>
        <p:spPr>
          <a:xfrm>
            <a:off x="8721720" y="0"/>
            <a:ext cx="9565920" cy="5261760"/>
          </a:xfrm>
          <a:custGeom>
            <a:avLst/>
            <a:gdLst>
              <a:gd name="textAreaLeft" fmla="*/ 0 w 9565920"/>
              <a:gd name="textAreaRight" fmla="*/ 9566280 w 9565920"/>
              <a:gd name="textAreaTop" fmla="*/ 0 h 5261760"/>
              <a:gd name="textAreaBottom" fmla="*/ 5262120 h 5261760"/>
            </a:gdLst>
            <a:ahLst/>
            <a:cxnLst/>
            <a:rect l="textAreaLeft" t="textAreaTop" r="textAreaRight" b="textAreaBottom"/>
            <a:pathLst>
              <a:path w="9566188" h="5262253">
                <a:moveTo>
                  <a:pt x="0" y="0"/>
                </a:moveTo>
                <a:lnTo>
                  <a:pt x="9566188" y="0"/>
                </a:lnTo>
                <a:lnTo>
                  <a:pt x="9566188" y="5262253"/>
                </a:lnTo>
                <a:lnTo>
                  <a:pt x="0" y="52622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3"/>
          <p:cNvSpPr/>
          <p:nvPr/>
        </p:nvSpPr>
        <p:spPr>
          <a:xfrm>
            <a:off x="1764000" y="9252000"/>
            <a:ext cx="15120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Многообразие от форми на витални фрактали с ПЛОХЕРКАТ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2052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Freeform 8"/>
          <p:cNvSpPr/>
          <p:nvPr/>
        </p:nvSpPr>
        <p:spPr>
          <a:xfrm>
            <a:off x="9875160" y="2563560"/>
            <a:ext cx="8412840" cy="5159880"/>
          </a:xfrm>
          <a:custGeom>
            <a:avLst/>
            <a:gdLst>
              <a:gd name="textAreaLeft" fmla="*/ 0 w 8412840"/>
              <a:gd name="textAreaRight" fmla="*/ 8413200 w 8412840"/>
              <a:gd name="textAreaTop" fmla="*/ 0 h 5159880"/>
              <a:gd name="textAreaBottom" fmla="*/ 5160240 h 5159880"/>
            </a:gdLst>
            <a:ahLst/>
            <a:cxnLst/>
            <a:rect l="textAreaLeft" t="textAreaTop" r="textAreaRight" b="textAreaBottom"/>
            <a:pathLst>
              <a:path w="8413351" h="5160088">
                <a:moveTo>
                  <a:pt x="0" y="0"/>
                </a:moveTo>
                <a:lnTo>
                  <a:pt x="8413351" y="0"/>
                </a:lnTo>
                <a:lnTo>
                  <a:pt x="8413351" y="5160088"/>
                </a:lnTo>
                <a:lnTo>
                  <a:pt x="0" y="516008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Box 10"/>
          <p:cNvSpPr/>
          <p:nvPr/>
        </p:nvSpPr>
        <p:spPr>
          <a:xfrm>
            <a:off x="10796760" y="8007480"/>
            <a:ext cx="7023240" cy="168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216000" indent="-216000" algn="just" defTabSz="9144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Увеличен дневен прием на вода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marL="216000" indent="-216000" algn="just" defTabSz="9144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Мощен детокс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marL="216000" indent="-216000" algn="just" defTabSz="914400">
              <a:lnSpc>
                <a:spcPct val="115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Повишен здравословен тонус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02" name="TextBox 11"/>
          <p:cNvSpPr/>
          <p:nvPr/>
        </p:nvSpPr>
        <p:spPr>
          <a:xfrm>
            <a:off x="360000" y="756000"/>
            <a:ext cx="8640000" cy="140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3696"/>
              </a:lnSpc>
            </a:pPr>
            <a:r>
              <a:rPr b="0" lang="en-US" sz="4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Водният кристал пренася информацията </a:t>
            </a:r>
            <a:endParaRPr b="0" lang="bg-BG" sz="4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3696"/>
              </a:lnSpc>
            </a:pPr>
            <a:r>
              <a:rPr b="0" lang="en-US" sz="4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на кислорода и изворната вода</a:t>
            </a:r>
            <a:endParaRPr b="0" lang="bg-BG" sz="4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3"/>
          <a:stretch/>
        </p:blipFill>
        <p:spPr>
          <a:xfrm>
            <a:off x="0" y="2547000"/>
            <a:ext cx="9203040" cy="5176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right-arrow 1"/>
          <p:cNvSpPr/>
          <p:nvPr/>
        </p:nvSpPr>
        <p:spPr>
          <a:xfrm>
            <a:off x="8820000" y="4817520"/>
            <a:ext cx="1800000" cy="10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83880" rIns="83880" tIns="38880" bIns="3888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Microsoft YaHei"/>
            </a:endParaRPr>
          </a:p>
        </p:txBody>
      </p:sp>
      <p:sp>
        <p:nvSpPr>
          <p:cNvPr id="105" name="TextBox 13"/>
          <p:cNvSpPr/>
          <p:nvPr/>
        </p:nvSpPr>
        <p:spPr>
          <a:xfrm>
            <a:off x="9678600" y="1548000"/>
            <a:ext cx="8645400" cy="46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3696"/>
              </a:lnSpc>
            </a:pPr>
            <a:r>
              <a:rPr b="0" lang="en-US" sz="4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Установяваме:</a:t>
            </a:r>
            <a:endParaRPr b="0" lang="bg-BG" sz="4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2088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TextBox 4"/>
          <p:cNvSpPr/>
          <p:nvPr/>
        </p:nvSpPr>
        <p:spPr>
          <a:xfrm>
            <a:off x="720000" y="397440"/>
            <a:ext cx="16658640" cy="92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7279"/>
              </a:lnSpc>
            </a:pPr>
            <a:r>
              <a:rPr b="0" lang="en-US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Bold"/>
              </a:rPr>
              <a:t>ПЛОХЕРКАТ СЪЖИВЯВА КРЪВТА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08" name="TextBox 5"/>
          <p:cNvSpPr/>
          <p:nvPr/>
        </p:nvSpPr>
        <p:spPr>
          <a:xfrm>
            <a:off x="1375200" y="1448640"/>
            <a:ext cx="15537600" cy="146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3849"/>
              </a:lnSpc>
            </a:pPr>
            <a:r>
              <a:rPr b="1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Метод: 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Наблюдение на капка жива кръв чрез оксидология 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384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със светлинен микроскоп в режим фазов контраст с 3000 пъти увеличение.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3849"/>
              </a:lnSpc>
            </a:pP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09" name="TextBox 6"/>
          <p:cNvSpPr/>
          <p:nvPr/>
        </p:nvSpPr>
        <p:spPr>
          <a:xfrm>
            <a:off x="1028880" y="7251480"/>
            <a:ext cx="7310880" cy="262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15000"/>
              </a:lnSpc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Преди въздействието 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ct val="115000"/>
              </a:lnSpc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Кръвта, взета след час и половина стресово шофиране, е демонстрирала загуба на виталност, затруднена реология и изразени еритроцитни агрегации. Изследваният е изпитвал повишена възбудимост и умора.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10" name="TextBox 7"/>
          <p:cNvSpPr/>
          <p:nvPr/>
        </p:nvSpPr>
        <p:spPr>
          <a:xfrm>
            <a:off x="9342000" y="7317000"/>
            <a:ext cx="7512120" cy="17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15000"/>
              </a:lnSpc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След въздействието 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ct val="115000"/>
              </a:lnSpc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"/>
              </a:rPr>
              <a:t>На изследвания е приложено петминутно въздействие с малкия ПЛОХЕРКАТ в зоната на лявата ръка. Наблюдаваме показателни променени.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2"/>
          <a:stretch/>
        </p:blipFill>
        <p:spPr>
          <a:xfrm>
            <a:off x="1080000" y="2700000"/>
            <a:ext cx="7314840" cy="457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" descr=""/>
          <p:cNvPicPr/>
          <p:nvPr/>
        </p:nvPicPr>
        <p:blipFill>
          <a:blip r:embed="rId3"/>
          <a:stretch/>
        </p:blipFill>
        <p:spPr>
          <a:xfrm>
            <a:off x="9360000" y="2700000"/>
            <a:ext cx="7314840" cy="457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right-arrow 2"/>
          <p:cNvSpPr/>
          <p:nvPr/>
        </p:nvSpPr>
        <p:spPr>
          <a:xfrm>
            <a:off x="8100000" y="4500000"/>
            <a:ext cx="1800000" cy="108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83880" rIns="83880" tIns="38880" bIns="38880" anchor="ctr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" descr=""/>
          <p:cNvPicPr/>
          <p:nvPr/>
        </p:nvPicPr>
        <p:blipFill>
          <a:blip r:embed="rId1"/>
          <a:stretch/>
        </p:blipFill>
        <p:spPr>
          <a:xfrm>
            <a:off x="2124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2760" y="209520"/>
            <a:ext cx="14295240" cy="8934480"/>
          </a:xfrm>
          <a:prstGeom prst="rect">
            <a:avLst/>
          </a:prstGeom>
          <a:ln w="0">
            <a:noFill/>
          </a:ln>
        </p:spPr>
      </p:pic>
      <p:sp>
        <p:nvSpPr>
          <p:cNvPr id="116" name="TextBox 12"/>
          <p:cNvSpPr/>
          <p:nvPr/>
        </p:nvSpPr>
        <p:spPr>
          <a:xfrm>
            <a:off x="1584000" y="9062280"/>
            <a:ext cx="15336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Eритроцитите в агрегация преди въздействието с ПЛОХЕРКАТ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2124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80000" y="216000"/>
            <a:ext cx="14220000" cy="8886960"/>
          </a:xfrm>
          <a:prstGeom prst="rect">
            <a:avLst/>
          </a:prstGeom>
          <a:ln w="0">
            <a:noFill/>
          </a:ln>
        </p:spPr>
      </p:pic>
      <p:sp>
        <p:nvSpPr>
          <p:cNvPr id="119" name="TextBox 9"/>
          <p:cNvSpPr/>
          <p:nvPr/>
        </p:nvSpPr>
        <p:spPr>
          <a:xfrm>
            <a:off x="180000" y="9060840"/>
            <a:ext cx="18000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5179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Възстановена еритроцитна виталност след въздействието с ПЛОХЕРКАТ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" descr=""/>
          <p:cNvPicPr/>
          <p:nvPr/>
        </p:nvPicPr>
        <p:blipFill>
          <a:blip r:embed="rId1"/>
          <a:stretch/>
        </p:blipFill>
        <p:spPr>
          <a:xfrm>
            <a:off x="2160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TextBox 2"/>
          <p:cNvSpPr/>
          <p:nvPr/>
        </p:nvSpPr>
        <p:spPr>
          <a:xfrm>
            <a:off x="900000" y="456480"/>
            <a:ext cx="16920000" cy="184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ts val="7279"/>
              </a:lnSpc>
            </a:pPr>
            <a:r>
              <a:rPr b="0" lang="en-US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Bold"/>
              </a:rPr>
              <a:t>ПЛОХЕРКАТ ПОДОБРЯВА 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7279"/>
              </a:lnSpc>
            </a:pPr>
            <a:r>
              <a:rPr b="0" lang="en-US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Bold"/>
              </a:rPr>
              <a:t>ЗДРАВОСЛОВНОТО СЪСТОЯНИЕ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22" name="Freeform 3"/>
          <p:cNvSpPr/>
          <p:nvPr/>
        </p:nvSpPr>
        <p:spPr>
          <a:xfrm>
            <a:off x="12060000" y="2762280"/>
            <a:ext cx="5420160" cy="6356520"/>
          </a:xfrm>
          <a:custGeom>
            <a:avLst/>
            <a:gdLst>
              <a:gd name="textAreaLeft" fmla="*/ 0 w 5420160"/>
              <a:gd name="textAreaRight" fmla="*/ 5420520 w 5420160"/>
              <a:gd name="textAreaTop" fmla="*/ 0 h 6356520"/>
              <a:gd name="textAreaBottom" fmla="*/ 6356880 h 6356520"/>
            </a:gdLst>
            <a:ahLst/>
            <a:cxnLst/>
            <a:rect l="textAreaLeft" t="textAreaTop" r="textAreaRight" b="textAreaBottom"/>
            <a:pathLst>
              <a:path w="5420633" h="6356958">
                <a:moveTo>
                  <a:pt x="0" y="0"/>
                </a:moveTo>
                <a:lnTo>
                  <a:pt x="5420633" y="0"/>
                </a:lnTo>
                <a:lnTo>
                  <a:pt x="542063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Freeform 4"/>
          <p:cNvSpPr/>
          <p:nvPr/>
        </p:nvSpPr>
        <p:spPr>
          <a:xfrm>
            <a:off x="8460000" y="2762280"/>
            <a:ext cx="3438720" cy="6356520"/>
          </a:xfrm>
          <a:custGeom>
            <a:avLst/>
            <a:gdLst>
              <a:gd name="textAreaLeft" fmla="*/ 0 w 3438720"/>
              <a:gd name="textAreaRight" fmla="*/ 3439080 w 3438720"/>
              <a:gd name="textAreaTop" fmla="*/ 0 h 6356520"/>
              <a:gd name="textAreaBottom" fmla="*/ 6356880 h 6356520"/>
            </a:gdLst>
            <a:ahLst/>
            <a:cxnLst/>
            <a:rect l="textAreaLeft" t="textAreaTop" r="textAreaRight" b="textAreaBottom"/>
            <a:pathLst>
              <a:path w="3439215" h="6356958">
                <a:moveTo>
                  <a:pt x="0" y="0"/>
                </a:moveTo>
                <a:lnTo>
                  <a:pt x="3439215" y="0"/>
                </a:lnTo>
                <a:lnTo>
                  <a:pt x="343921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Box 5"/>
          <p:cNvSpPr/>
          <p:nvPr/>
        </p:nvSpPr>
        <p:spPr>
          <a:xfrm>
            <a:off x="668880" y="2676600"/>
            <a:ext cx="7431120" cy="586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Red Hat Display Bold"/>
                <a:ea typeface="Red Hat Display Bold"/>
              </a:rPr>
              <a:t>Преди въздействието: </a:t>
            </a: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Кръвното налягане на изследвания в автомобилния трафик е било повишено с 10 единици над нормалното – 132/89.</a:t>
            </a:r>
            <a:br>
              <a:rPr sz="2500"/>
            </a:b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Red Hat Display"/>
              </a:rPr>
              <a:t> 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Използван е ПЛОХЕРКАТ мини, </a:t>
            </a:r>
            <a:br>
              <a:rPr sz="2500"/>
            </a:b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приложен за 15 минути до сърцето </a:t>
            </a:r>
            <a:br>
              <a:rPr sz="2500"/>
            </a:b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и 5 минути на лявата ръка.</a:t>
            </a:r>
            <a:br>
              <a:rPr sz="2500"/>
            </a:b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Red Hat Display"/>
              </a:rPr>
              <a:t> 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849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Red Hat Display Bold"/>
                <a:ea typeface="Red Hat Display Bold"/>
              </a:rPr>
              <a:t>След въздействието: </a:t>
            </a: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Установено е </a:t>
            </a:r>
            <a:br>
              <a:rPr sz="2500"/>
            </a:b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трайно нормализиране на </a:t>
            </a:r>
            <a:br>
              <a:rPr sz="2500"/>
            </a:b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показателите до 121/80.</a:t>
            </a:r>
            <a:endParaRPr b="0" lang="bg-BG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" descr=""/>
          <p:cNvPicPr/>
          <p:nvPr/>
        </p:nvPicPr>
        <p:blipFill>
          <a:blip r:embed="rId1"/>
          <a:stretch/>
        </p:blipFill>
        <p:spPr>
          <a:xfrm>
            <a:off x="2196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TextBox 6"/>
          <p:cNvSpPr/>
          <p:nvPr/>
        </p:nvSpPr>
        <p:spPr>
          <a:xfrm>
            <a:off x="1913760" y="750600"/>
            <a:ext cx="15726240" cy="182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ts val="7174"/>
              </a:lnSpc>
            </a:pPr>
            <a:r>
              <a:rPr b="0" lang="en-US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РЕЗУЛТАТИ ОТ НАПРАВЕНИТЕ 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defTabSz="914400">
              <a:lnSpc>
                <a:spcPts val="7174"/>
              </a:lnSpc>
            </a:pPr>
            <a:r>
              <a:rPr b="0" lang="en-US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ИЗСЛЕДВАНИЯ С ПЛОХЕРКАТ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27" name="TextBox 7"/>
          <p:cNvSpPr/>
          <p:nvPr/>
        </p:nvSpPr>
        <p:spPr>
          <a:xfrm>
            <a:off x="1743120" y="2907720"/>
            <a:ext cx="7436880" cy="59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216000" indent="-216000" defTabSz="914400">
              <a:lnSpc>
                <a:spcPts val="3915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40" strike="noStrike" u="none">
                <a:solidFill>
                  <a:srgbClr val="ffffff"/>
                </a:solidFill>
                <a:effectLst/>
                <a:uFillTx/>
                <a:latin typeface="Red Hat Display Bold"/>
                <a:ea typeface="Red Hat Display Bold"/>
              </a:rPr>
              <a:t>Пълноценното хидратиране на организмите</a:t>
            </a: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 чрез увеличаване на дневния прием на вода.</a:t>
            </a:r>
            <a:br>
              <a:rPr sz="2540"/>
            </a:b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Red Hat Display"/>
              </a:rPr>
              <a:t> </a:t>
            </a:r>
            <a:endParaRPr b="0" lang="bg-BG" sz="2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915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40" strike="noStrike" u="none">
                <a:solidFill>
                  <a:srgbClr val="ffffff"/>
                </a:solidFill>
                <a:effectLst/>
                <a:uFillTx/>
                <a:latin typeface="Red Hat Display Bold"/>
                <a:ea typeface="Red Hat Display Bold"/>
              </a:rPr>
              <a:t>Ефективното усвояване от минералите</a:t>
            </a: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, които стават в йонна форма, </a:t>
            </a:r>
            <a:br>
              <a:rPr sz="2540"/>
            </a:b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като част от водата.</a:t>
            </a:r>
            <a:br>
              <a:rPr sz="2540"/>
            </a:b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Red Hat Display"/>
              </a:rPr>
              <a:t> </a:t>
            </a:r>
            <a:endParaRPr b="0" lang="bg-BG" sz="2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ts val="3915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1" lang="en-US" sz="2540" strike="noStrike" u="none">
                <a:solidFill>
                  <a:srgbClr val="ffffff"/>
                </a:solidFill>
                <a:effectLst/>
                <a:uFillTx/>
                <a:latin typeface="Red Hat Display Bold"/>
                <a:ea typeface="Red Hat Display Bold"/>
              </a:rPr>
              <a:t>Благотворното влияние на ПЛОХЕРКАТ устройствата</a:t>
            </a:r>
            <a:r>
              <a:rPr b="0" lang="en-US" sz="2540" strike="noStrike" u="none">
                <a:solidFill>
                  <a:srgbClr val="ffffff"/>
                </a:solidFill>
                <a:effectLst/>
                <a:uFillTx/>
                <a:latin typeface="Red Hat Display"/>
                <a:ea typeface="Red Hat Display"/>
              </a:rPr>
              <a:t> като технология свободна енергия за здравето на растения, животни и хора.</a:t>
            </a:r>
            <a:endParaRPr b="0" lang="bg-BG" sz="2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8" name="" descr=""/>
          <p:cNvPicPr/>
          <p:nvPr/>
        </p:nvPicPr>
        <p:blipFill>
          <a:blip r:embed="rId2"/>
          <a:stretch/>
        </p:blipFill>
        <p:spPr>
          <a:xfrm>
            <a:off x="9080640" y="1260000"/>
            <a:ext cx="7479360" cy="55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" descr=""/>
          <p:cNvPicPr/>
          <p:nvPr/>
        </p:nvPicPr>
        <p:blipFill>
          <a:blip r:embed="rId3"/>
          <a:stretch/>
        </p:blipFill>
        <p:spPr>
          <a:xfrm>
            <a:off x="13358520" y="3600000"/>
            <a:ext cx="4821480" cy="427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Freeform 4"/>
          <p:cNvSpPr/>
          <p:nvPr/>
        </p:nvSpPr>
        <p:spPr>
          <a:xfrm>
            <a:off x="9080640" y="5580000"/>
            <a:ext cx="6018480" cy="4500000"/>
          </a:xfrm>
          <a:custGeom>
            <a:avLst/>
            <a:gdLst>
              <a:gd name="textAreaLeft" fmla="*/ 0 w 6018480"/>
              <a:gd name="textAreaRight" fmla="*/ 6018840 w 6018480"/>
              <a:gd name="textAreaTop" fmla="*/ 0 h 4500000"/>
              <a:gd name="textAreaBottom" fmla="*/ 4500360 h 4500000"/>
            </a:gdLst>
            <a:ahLst/>
            <a:cxnLst/>
            <a:rect l="textAreaLeft" t="textAreaTop" r="textAreaRight" b="textAreaBottom"/>
            <a:pathLst>
              <a:path w="4938807" h="3584102">
                <a:moveTo>
                  <a:pt x="0" y="0"/>
                </a:moveTo>
                <a:lnTo>
                  <a:pt x="4938807" y="0"/>
                </a:lnTo>
                <a:lnTo>
                  <a:pt x="4938807" y="3584102"/>
                </a:lnTo>
                <a:lnTo>
                  <a:pt x="0" y="358410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f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" descr=""/>
          <p:cNvPicPr/>
          <p:nvPr/>
        </p:nvPicPr>
        <p:blipFill>
          <a:blip r:embed="rId1"/>
          <a:stretch/>
        </p:blipFill>
        <p:spPr>
          <a:xfrm>
            <a:off x="22320" y="0"/>
            <a:ext cx="18268920" cy="1029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2" name="TextBox 2"/>
          <p:cNvSpPr/>
          <p:nvPr/>
        </p:nvSpPr>
        <p:spPr>
          <a:xfrm>
            <a:off x="2521080" y="146880"/>
            <a:ext cx="13245480" cy="168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15000"/>
              </a:lnSpc>
            </a:pPr>
            <a:r>
              <a:rPr b="0" lang="bg-BG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Невидимо действие, 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ct val="115000"/>
              </a:lnSpc>
            </a:pPr>
            <a:r>
              <a:rPr b="0" lang="bg-BG" sz="4800" strike="noStrike" u="none">
                <a:solidFill>
                  <a:srgbClr val="ffffff"/>
                </a:solidFill>
                <a:effectLst/>
                <a:uFillTx/>
                <a:latin typeface="Myriad Pro"/>
                <a:ea typeface="Proxima Nova Heavy"/>
              </a:rPr>
              <a:t>видими резултати с ПЛОХЕРКАТ</a:t>
            </a:r>
            <a:endParaRPr b="0" lang="bg-BG" sz="48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33" name="TextBox 6"/>
          <p:cNvSpPr/>
          <p:nvPr/>
        </p:nvSpPr>
        <p:spPr>
          <a:xfrm>
            <a:off x="9726480" y="7940160"/>
            <a:ext cx="5785560" cy="195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3849"/>
              </a:lnSpc>
            </a:pP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3849"/>
              </a:lnSpc>
            </a:pP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© </a:t>
            </a: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Иван Тодоров – изследовател, радиестезист и експерт по сложни системи, 2025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  <p:sp>
        <p:nvSpPr>
          <p:cNvPr id="134" name="Freeform 9"/>
          <p:cNvSpPr/>
          <p:nvPr/>
        </p:nvSpPr>
        <p:spPr>
          <a:xfrm>
            <a:off x="10561680" y="2551320"/>
            <a:ext cx="3720960" cy="367200"/>
          </a:xfrm>
          <a:custGeom>
            <a:avLst/>
            <a:gdLst>
              <a:gd name="textAreaLeft" fmla="*/ 0 w 3720960"/>
              <a:gd name="textAreaRight" fmla="*/ 3721320 w 3720960"/>
              <a:gd name="textAreaTop" fmla="*/ 0 h 367200"/>
              <a:gd name="textAreaBottom" fmla="*/ 367560 h 367200"/>
            </a:gdLst>
            <a:ahLst/>
            <a:cxnLst/>
            <a:rect l="textAreaLeft" t="textAreaTop" r="textAreaRight" b="textAreaBottom"/>
            <a:pathLst>
              <a:path w="3721386" h="367487">
                <a:moveTo>
                  <a:pt x="0" y="0"/>
                </a:moveTo>
                <a:lnTo>
                  <a:pt x="3721386" y="0"/>
                </a:lnTo>
                <a:lnTo>
                  <a:pt x="3721386" y="367487"/>
                </a:lnTo>
                <a:lnTo>
                  <a:pt x="0" y="36748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bg-BG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Picture 2" descr=""/>
          <p:cNvPicPr/>
          <p:nvPr/>
        </p:nvPicPr>
        <p:blipFill>
          <a:blip r:embed="rId4"/>
          <a:srcRect l="18953" t="0" r="11850" b="0"/>
          <a:stretch/>
        </p:blipFill>
        <p:spPr>
          <a:xfrm>
            <a:off x="10080000" y="2440440"/>
            <a:ext cx="5219640" cy="5405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Picture 4" descr=""/>
          <p:cNvPicPr/>
          <p:nvPr/>
        </p:nvPicPr>
        <p:blipFill>
          <a:blip r:embed="rId5"/>
          <a:stretch/>
        </p:blipFill>
        <p:spPr>
          <a:xfrm>
            <a:off x="3003480" y="2290320"/>
            <a:ext cx="4197960" cy="570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7" name="TextBox 6"/>
          <p:cNvSpPr/>
          <p:nvPr/>
        </p:nvSpPr>
        <p:spPr>
          <a:xfrm>
            <a:off x="2209680" y="7945200"/>
            <a:ext cx="5785560" cy="195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spAutoFit/>
          </a:bodyPr>
          <a:p>
            <a:pPr algn="ctr" defTabSz="914400">
              <a:lnSpc>
                <a:spcPts val="3849"/>
              </a:lnSpc>
            </a:pP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  <a:p>
            <a:pPr algn="ctr" defTabSz="914400">
              <a:lnSpc>
                <a:spcPts val="3849"/>
              </a:lnSpc>
            </a:pP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© </a:t>
            </a:r>
            <a:r>
              <a:rPr b="0" lang="bg-BG" sz="3200" strike="noStrike" u="none">
                <a:solidFill>
                  <a:srgbClr val="ffffff"/>
                </a:solidFill>
                <a:effectLst/>
                <a:uFillTx/>
                <a:latin typeface="Myriad Pro"/>
                <a:ea typeface="Red Hat Display Bold"/>
              </a:rPr>
              <a:t>Пламен Аспарухов – изследовател и управител на „Био Благодат“ ЕООД , 2025</a:t>
            </a:r>
            <a:endParaRPr b="0" lang="bg-BG" sz="3200" strike="noStrike" u="none">
              <a:solidFill>
                <a:srgbClr val="ffffff"/>
              </a:solidFill>
              <a:effectLst/>
              <a:uFillTx/>
              <a:latin typeface="Myriad Pr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Application>LibreOffice/25.2.6.2$Windows_X86_64 LibreOffice_project/729c5bfe710f5eb71ed3bbde9e06a6065e9c6c5d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identifier>DAG2cjRRCbM</dc:identifier>
  <dc:language>bg-BG</dc:language>
  <cp:lastModifiedBy/>
  <cp:lastPrinted>2025-10-22T13:55:59Z</cp:lastPrinted>
  <dcterms:modified xsi:type="dcterms:W3CDTF">2025-10-22T15:22:20Z</dcterms:modified>
  <cp:revision>10</cp:revision>
  <dc:subject/>
  <dc:title>Clean Water Industry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4</vt:r8>
  </property>
  <property fmtid="{D5CDD505-2E9C-101B-9397-08002B2CF9AE}" pid="3" name="PresentationFormat">
    <vt:lpwstr>Custom</vt:lpwstr>
  </property>
  <property fmtid="{D5CDD505-2E9C-101B-9397-08002B2CF9AE}" pid="4" name="Slides">
    <vt:r8>10</vt:r8>
  </property>
</Properties>
</file>